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2" r:id="rId7"/>
    <p:sldId id="263" r:id="rId8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6" r:id="rId18"/>
    <p:sldId id="277" r:id="rId19"/>
    <p:sldId id="278" r:id="rId20"/>
    <p:sldId id="279" r:id="rId21"/>
    <p:sldId id="280" r:id="rId22"/>
    <p:sldId id="284" r:id="rId23"/>
    <p:sldId id="281" r:id="rId24"/>
    <p:sldId id="282" r:id="rId25"/>
    <p:sldId id="283" r:id="rId26"/>
    <p:sldId id="286" r:id="rId27"/>
    <p:sldId id="289" r:id="rId28"/>
    <p:sldId id="291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660"/>
  </p:normalViewPr>
  <p:slideViewPr>
    <p:cSldViewPr>
      <p:cViewPr varScale="1">
        <p:scale>
          <a:sx n="108" d="100"/>
          <a:sy n="108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15402-1BE6-49DA-9F0A-CAD273C2AF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55A81-F347-484A-B948-0AF110DE735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1ppt.com/ziliao/" TargetMode="External"/><Relationship Id="rId8" Type="http://schemas.openxmlformats.org/officeDocument/2006/relationships/hyperlink" Target="http://www.1ppt.com/powerpoint/" TargetMode="External"/><Relationship Id="rId7" Type="http://schemas.openxmlformats.org/officeDocument/2006/relationships/hyperlink" Target="http://www.1ppt.com/xiazai/" TargetMode="External"/><Relationship Id="rId6" Type="http://schemas.openxmlformats.org/officeDocument/2006/relationships/hyperlink" Target="http://www.1ppt.com/tubiao/" TargetMode="External"/><Relationship Id="rId5" Type="http://schemas.openxmlformats.org/officeDocument/2006/relationships/hyperlink" Target="http://www.1ppt.com/beijing/" TargetMode="External"/><Relationship Id="rId4" Type="http://schemas.openxmlformats.org/officeDocument/2006/relationships/hyperlink" Target="http://www.1ppt.com/sucai/" TargetMode="External"/><Relationship Id="rId3" Type="http://schemas.openxmlformats.org/officeDocument/2006/relationships/hyperlink" Target="http://www.1ppt.com/moban/" TargetMode="External"/><Relationship Id="rId24" Type="http://schemas.openxmlformats.org/officeDocument/2006/relationships/hyperlink" Target="http://www.1ppt.com/kejian/lishi/" TargetMode="External"/><Relationship Id="rId23" Type="http://schemas.openxmlformats.org/officeDocument/2006/relationships/hyperlink" Target="http://www.1ppt.com/kejian/dili/" TargetMode="External"/><Relationship Id="rId22" Type="http://schemas.openxmlformats.org/officeDocument/2006/relationships/hyperlink" Target="http://www.1ppt.com/kejian/shengwu/" TargetMode="External"/><Relationship Id="rId21" Type="http://schemas.openxmlformats.org/officeDocument/2006/relationships/hyperlink" Target="http://www.1ppt.com/kejian/huaxue/" TargetMode="External"/><Relationship Id="rId20" Type="http://schemas.openxmlformats.org/officeDocument/2006/relationships/hyperlink" Target="http://www.1ppt.com/kejian/wuli/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ww.1ppt.com/kejian/kexue/" TargetMode="External"/><Relationship Id="rId18" Type="http://schemas.openxmlformats.org/officeDocument/2006/relationships/hyperlink" Target="http://www.1ppt.com/kejian/meishu/" TargetMode="External"/><Relationship Id="rId17" Type="http://schemas.openxmlformats.org/officeDocument/2006/relationships/hyperlink" Target="http://www.1ppt.com/kejian/yingyu/" TargetMode="External"/><Relationship Id="rId16" Type="http://schemas.openxmlformats.org/officeDocument/2006/relationships/hyperlink" Target="http://www.1ppt.com/kejian/shuxue/" TargetMode="External"/><Relationship Id="rId15" Type="http://schemas.openxmlformats.org/officeDocument/2006/relationships/hyperlink" Target="http://www.1ppt.com/kejian/yuwen/" TargetMode="External"/><Relationship Id="rId14" Type="http://schemas.openxmlformats.org/officeDocument/2006/relationships/hyperlink" Target="http://www.1ppt.com/kejian/" TargetMode="External"/><Relationship Id="rId13" Type="http://schemas.openxmlformats.org/officeDocument/2006/relationships/hyperlink" Target="http://www.1ppt.cn/" TargetMode="External"/><Relationship Id="rId12" Type="http://schemas.openxmlformats.org/officeDocument/2006/relationships/hyperlink" Target="http://www.1ppt.com/jiaoan/" TargetMode="External"/><Relationship Id="rId11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fanwen/" TargetMode="Externa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5A81-F347-484A-B948-0AF110DE73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/>
          <p:nvPr userDrawn="1"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1B3C56-7D65-4E9A-90F4-228746953081}" type="slidenum">
              <a:rPr lang="en-US" altLang="zh-CN"/>
            </a:fld>
            <a:endParaRPr lang="en-US" altLang="zh-CN"/>
          </a:p>
        </p:txBody>
      </p:sp>
      <p:grpSp>
        <p:nvGrpSpPr>
          <p:cNvPr id="5128" name="Group 8"/>
          <p:cNvGrpSpPr/>
          <p:nvPr userDrawn="1"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32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4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5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6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38" name="Group 18"/>
          <p:cNvGrpSpPr/>
          <p:nvPr userDrawn="1"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42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4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5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6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148" name="Freeform 28"/>
          <p:cNvSpPr/>
          <p:nvPr userDrawn="1"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9" name="Freeform 29"/>
          <p:cNvSpPr/>
          <p:nvPr userDrawn="1"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EBDBA-8247-42B9-A44A-F954DFCE1BA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6B79E-CCF0-4E0E-949E-2CAE679D4FF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A277A-0E83-4A3C-8F7A-6E3CA5228EB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EF622-4A59-4F18-AA98-B62B57EC7E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E8BD4-E1C2-4B29-9651-40BC872DDBC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FCB9-49A1-446F-A1F7-FEFC456D9CE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DD161-61FC-4A3B-BD80-1FF354BF644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97D41-111E-404B-BAD6-E5F38A60990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984A-54B4-4B01-BCBF-7167F001998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0929C-DDF4-4CEC-81D4-AF5ED6C5CBE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/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4CF634F-034E-420B-B09C-5BB7E71F1F47}" type="slidenum">
              <a:rPr lang="en-US" altLang="zh-CN"/>
            </a:fld>
            <a:endParaRPr lang="en-US" altLang="zh-CN"/>
          </a:p>
        </p:txBody>
      </p:sp>
      <p:sp>
        <p:nvSpPr>
          <p:cNvPr id="4104" name="Freeform 8"/>
          <p:cNvSpPr/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Freeform 9"/>
          <p:cNvSpPr/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6" name="Group 10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8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16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9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0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21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2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3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124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6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7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8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9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0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1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2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133" name="Group 3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36" name="Group 40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139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1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2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3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4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5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6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7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1700808"/>
            <a:ext cx="6400800" cy="2273300"/>
          </a:xfrm>
        </p:spPr>
        <p:txBody>
          <a:bodyPr/>
          <a:lstStyle/>
          <a:p>
            <a:r>
              <a:rPr lang="en-US" altLang="zh-CN" sz="8800" b="1" dirty="0"/>
              <a:t>I</a:t>
            </a:r>
            <a:r>
              <a:rPr lang="en-US" altLang="zh-CN" sz="8800" b="1" dirty="0">
                <a:latin typeface="Arial" panose="020B0604020202020204"/>
              </a:rPr>
              <a:t>’</a:t>
            </a:r>
            <a:r>
              <a:rPr lang="en-US" altLang="zh-CN" sz="8800" b="1" dirty="0"/>
              <a:t>m Sam</a:t>
            </a:r>
            <a:endParaRPr lang="en-US" altLang="zh-CN" sz="8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6928" y="476250"/>
            <a:ext cx="78482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/>
              <a:t>猜一猜，在此情境该说些什么？</a:t>
            </a:r>
            <a:endParaRPr lang="zh-CN" altLang="en-US" sz="40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9625" y="1449358"/>
            <a:ext cx="77048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（情景一）清晨，两个小朋友在校门口相遇。猜猜看，他们说了些什么？</a:t>
            </a:r>
            <a:endParaRPr lang="zh-CN" altLang="en-US" sz="4000" b="1" dirty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95736" y="3573016"/>
            <a:ext cx="5903912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Narrow" pitchFamily="34" charset="0"/>
              </a:rPr>
              <a:t>Hello!</a:t>
            </a:r>
            <a:endParaRPr lang="en-US" altLang="zh-CN" sz="44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Narrow" pitchFamily="34" charset="0"/>
              </a:rPr>
              <a:t>Hi</a:t>
            </a:r>
            <a:r>
              <a:rPr lang="zh-CN" altLang="en-US" sz="4400" b="1" dirty="0">
                <a:latin typeface="Arial Narrow" pitchFamily="34" charset="0"/>
              </a:rPr>
              <a:t>！</a:t>
            </a:r>
            <a:endParaRPr lang="zh-CN" altLang="en-US" sz="44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Narrow" pitchFamily="34" charset="0"/>
              </a:rPr>
              <a:t>Good morning!</a:t>
            </a:r>
            <a:endParaRPr lang="en-US" altLang="zh-CN" sz="4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  <p:bldP spid="17413" grpId="0"/>
      <p:bldP spid="17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59b1OOOPIC4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211638" y="4652963"/>
            <a:ext cx="44180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>
                <a:latin typeface="Arial Narrow" pitchFamily="34" charset="0"/>
              </a:rPr>
              <a:t>m</a:t>
            </a:r>
            <a:r>
              <a:rPr lang="en-US" altLang="zh-CN" sz="6000" b="1">
                <a:solidFill>
                  <a:schemeClr val="tx2"/>
                </a:solidFill>
                <a:latin typeface="Arial Narrow" pitchFamily="34" charset="0"/>
              </a:rPr>
              <a:t>or</a:t>
            </a:r>
            <a:r>
              <a:rPr lang="en-US" altLang="zh-CN" sz="6000" b="1">
                <a:latin typeface="Arial Narrow" pitchFamily="34" charset="0"/>
              </a:rPr>
              <a:t>ning</a:t>
            </a:r>
            <a:r>
              <a:rPr lang="zh-CN" altLang="en-US" sz="6000" b="1">
                <a:latin typeface="Arial Narrow" pitchFamily="34" charset="0"/>
              </a:rPr>
              <a:t>早晨</a:t>
            </a:r>
            <a:r>
              <a:rPr lang="en-US" altLang="zh-CN" sz="6000" b="1">
                <a:latin typeface="Arial Narrow" pitchFamily="34" charset="0"/>
              </a:rPr>
              <a:t>!</a:t>
            </a:r>
            <a:endParaRPr lang="en-US" altLang="zh-CN" sz="6000" b="1">
              <a:latin typeface="Arial Narrow" pitchFamily="34" charset="0"/>
            </a:endParaRPr>
          </a:p>
        </p:txBody>
      </p:sp>
      <p:pic>
        <p:nvPicPr>
          <p:cNvPr id="21510" name="Picture 6" descr="10672881_112305548184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619250" y="4724400"/>
            <a:ext cx="2578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000" b="1">
                <a:latin typeface="Arial Narrow" pitchFamily="34" charset="0"/>
              </a:rPr>
              <a:t>好</a:t>
            </a:r>
            <a:r>
              <a:rPr lang="en-US" altLang="zh-CN" sz="6000" b="1">
                <a:latin typeface="Arial Narrow" pitchFamily="34" charset="0"/>
              </a:rPr>
              <a:t>G</a:t>
            </a:r>
            <a:r>
              <a:rPr lang="en-US" altLang="zh-CN" sz="6000" b="1">
                <a:solidFill>
                  <a:schemeClr val="tx2"/>
                </a:solidFill>
                <a:latin typeface="Arial Narrow" pitchFamily="34" charset="0"/>
              </a:rPr>
              <a:t>oo</a:t>
            </a:r>
            <a:r>
              <a:rPr lang="en-US" altLang="zh-CN" sz="6000" b="1">
                <a:latin typeface="Arial Narrow" pitchFamily="34" charset="0"/>
              </a:rPr>
              <a:t>d</a:t>
            </a:r>
            <a:endParaRPr lang="en-US" altLang="zh-CN" sz="6000" b="1">
              <a:latin typeface="Arial Narrow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55875" y="5373688"/>
            <a:ext cx="1944688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latin typeface="Arial Narrow" pitchFamily="34" charset="0"/>
              </a:rPr>
              <a:t>b</a:t>
            </a:r>
            <a:r>
              <a:rPr lang="en-US" altLang="zh-CN" sz="5400" b="1">
                <a:solidFill>
                  <a:schemeClr val="tx2"/>
                </a:solidFill>
                <a:latin typeface="Arial Narrow" pitchFamily="34" charset="0"/>
              </a:rPr>
              <a:t>oo</a:t>
            </a:r>
            <a:r>
              <a:rPr lang="en-US" altLang="zh-CN" sz="5400" b="1">
                <a:latin typeface="Arial Narrow" pitchFamily="34" charset="0"/>
              </a:rPr>
              <a:t>k </a:t>
            </a:r>
            <a:endParaRPr lang="en-US" altLang="zh-CN" sz="54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5400">
              <a:latin typeface="Arial Narrow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555875" y="5949950"/>
            <a:ext cx="1944688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latin typeface="Arial Narrow" pitchFamily="34" charset="0"/>
              </a:rPr>
              <a:t>c</a:t>
            </a:r>
            <a:r>
              <a:rPr lang="en-US" altLang="zh-CN" sz="5400" b="1">
                <a:solidFill>
                  <a:schemeClr val="tx2"/>
                </a:solidFill>
                <a:latin typeface="Arial Narrow" pitchFamily="34" charset="0"/>
              </a:rPr>
              <a:t>oo</a:t>
            </a:r>
            <a:r>
              <a:rPr lang="en-US" altLang="zh-CN" sz="5400" b="1">
                <a:latin typeface="Arial Narrow" pitchFamily="34" charset="0"/>
              </a:rPr>
              <a:t>k </a:t>
            </a:r>
            <a:endParaRPr lang="en-US" altLang="zh-CN" sz="54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5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1" grpId="0"/>
      <p:bldP spid="21512" grpId="0"/>
      <p:bldP spid="215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67691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/>
              <a:t>（情景二）上课了，老师带一名新同学进教室。新生</a:t>
            </a:r>
            <a:r>
              <a:rPr lang="en-US" altLang="zh-CN" sz="4400" b="1" dirty="0"/>
              <a:t>Honey</a:t>
            </a:r>
            <a:r>
              <a:rPr lang="zh-CN" altLang="en-US" sz="4400" b="1" dirty="0"/>
              <a:t>该怎么样做自我介绍？</a:t>
            </a:r>
            <a:endParaRPr lang="zh-CN" altLang="en-US" sz="4400" b="1" dirty="0"/>
          </a:p>
        </p:txBody>
      </p:sp>
      <p:pic>
        <p:nvPicPr>
          <p:cNvPr id="18437" name="Picture 5" descr="14272048131507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45300" y="0"/>
            <a:ext cx="2298700" cy="374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3" y="3213100"/>
            <a:ext cx="56165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Arial Narrow" pitchFamily="34" charset="0"/>
              </a:rPr>
              <a:t>Hello, </a:t>
            </a:r>
            <a:r>
              <a:rPr lang="en-US" altLang="zh-CN" sz="4800" b="1" dirty="0" err="1">
                <a:latin typeface="Arial Narrow" pitchFamily="34" charset="0"/>
              </a:rPr>
              <a:t>Ⅰ’m</a:t>
            </a:r>
            <a:r>
              <a:rPr lang="en-US" altLang="zh-CN" sz="4800" b="1" dirty="0">
                <a:latin typeface="Arial Narrow" pitchFamily="34" charset="0"/>
              </a:rPr>
              <a:t> Honey.</a:t>
            </a:r>
            <a:endParaRPr lang="en-US" altLang="zh-CN" sz="4800" b="1" dirty="0">
              <a:latin typeface="Arial Narrow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55650" y="4149725"/>
            <a:ext cx="3311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 err="1">
                <a:latin typeface="Arial Narrow" pitchFamily="34" charset="0"/>
              </a:rPr>
              <a:t>Ⅰ’m</a:t>
            </a:r>
            <a:r>
              <a:rPr lang="en-US" altLang="zh-CN" sz="4400" b="1" dirty="0">
                <a:latin typeface="Arial Narrow" pitchFamily="34" charset="0"/>
              </a:rPr>
              <a:t> =</a:t>
            </a:r>
            <a:endParaRPr lang="en-US" altLang="zh-CN" sz="4400" b="1" dirty="0">
              <a:latin typeface="Arial Narrow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124075" y="4149725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latin typeface="Arial Narrow" pitchFamily="34" charset="0"/>
              </a:rPr>
              <a:t>Ⅰ</a:t>
            </a:r>
            <a:r>
              <a:rPr lang="en-US" altLang="zh-CN" sz="4400" b="1" dirty="0">
                <a:latin typeface="Arial Narrow" pitchFamily="34" charset="0"/>
              </a:rPr>
              <a:t> am=</a:t>
            </a:r>
            <a:endParaRPr lang="en-US" altLang="zh-CN" sz="4400" b="1" dirty="0">
              <a:latin typeface="Arial Narrow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51275" y="4149725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latin typeface="Arial Narrow" pitchFamily="34" charset="0"/>
              </a:rPr>
              <a:t>Ⅰ</a:t>
            </a:r>
            <a:r>
              <a:rPr lang="zh-CN" altLang="en-US" sz="4400" b="1" dirty="0">
                <a:latin typeface="Arial Narrow" pitchFamily="34" charset="0"/>
              </a:rPr>
              <a:t>我</a:t>
            </a:r>
            <a:r>
              <a:rPr lang="en-US" altLang="zh-CN" sz="4400" b="1" dirty="0">
                <a:latin typeface="Arial Narrow" pitchFamily="34" charset="0"/>
              </a:rPr>
              <a:t>am</a:t>
            </a:r>
            <a:r>
              <a:rPr lang="zh-CN" altLang="en-US" sz="4400" b="1" dirty="0">
                <a:latin typeface="Arial Narrow" pitchFamily="34" charset="0"/>
              </a:rPr>
              <a:t>是</a:t>
            </a:r>
            <a:endParaRPr lang="zh-CN" altLang="en-US" sz="4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  <p:bldP spid="18439" grpId="0"/>
      <p:bldP spid="18440" grpId="0"/>
      <p:bldP spid="18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7777162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/>
              <a:t>（情景三）放学了，同学们相互道别。他们彼此说了些什么？</a:t>
            </a:r>
            <a:endParaRPr lang="zh-CN" altLang="en-US" sz="4400" b="1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159000" y="3068638"/>
            <a:ext cx="6985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Arial Narrow" pitchFamily="34" charset="0"/>
              </a:rPr>
              <a:t>Goodbye!</a:t>
            </a:r>
            <a:endParaRPr lang="en-US" altLang="zh-CN" sz="44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400" b="1">
                <a:latin typeface="Arial Narrow" pitchFamily="34" charset="0"/>
              </a:rPr>
              <a:t>Bye!</a:t>
            </a:r>
            <a:endParaRPr lang="en-US" altLang="zh-CN" sz="44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400" b="1">
                <a:latin typeface="Arial Narrow" pitchFamily="34" charset="0"/>
              </a:rPr>
              <a:t>Bye-bye!</a:t>
            </a:r>
            <a:endParaRPr lang="en-US" altLang="zh-CN" sz="44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67691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（情景四）早晨，芳芳在校门口碰见</a:t>
            </a:r>
            <a:r>
              <a:rPr lang="en-US" altLang="zh-CN" sz="4400" b="1"/>
              <a:t>Miss Zhang,</a:t>
            </a:r>
            <a:r>
              <a:rPr lang="zh-CN" altLang="en-US" sz="4400" b="1"/>
              <a:t>她怎么样和</a:t>
            </a:r>
            <a:r>
              <a:rPr lang="en-US" altLang="zh-CN" sz="4400" b="1"/>
              <a:t>Miss Zhang</a:t>
            </a:r>
            <a:r>
              <a:rPr lang="zh-CN" altLang="en-US" sz="4400" b="1"/>
              <a:t>打招呼？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如果你想询问你的朋友健康不健康，你就可以问</a:t>
            </a:r>
            <a:endParaRPr lang="zh-CN" altLang="en-US" b="1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35150" y="2205038"/>
            <a:ext cx="5184775" cy="3657600"/>
          </a:xfrm>
        </p:spPr>
        <p:txBody>
          <a:bodyPr/>
          <a:lstStyle/>
          <a:p>
            <a:r>
              <a:rPr lang="en-US" altLang="zh-CN" sz="5400" b="1"/>
              <a:t>How are you?</a:t>
            </a:r>
            <a:endParaRPr lang="en-US" altLang="zh-CN" sz="5400" b="1"/>
          </a:p>
          <a:p>
            <a:r>
              <a:rPr lang="zh-CN" altLang="en-US" sz="5400" b="1"/>
              <a:t>你好吗？</a:t>
            </a:r>
            <a:endParaRPr lang="zh-CN" altLang="en-U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201205250846243192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4005263"/>
            <a:ext cx="2159000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547813" y="2708275"/>
            <a:ext cx="4103687" cy="1512888"/>
          </a:xfrm>
          <a:prstGeom prst="wedgeRoundRectCallout">
            <a:avLst>
              <a:gd name="adj1" fmla="val -46287"/>
              <a:gd name="adj2" fmla="val 70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How are you?</a:t>
            </a:r>
            <a:endParaRPr lang="en-US" altLang="zh-CN" sz="4800" b="1"/>
          </a:p>
        </p:txBody>
      </p:sp>
      <p:pic>
        <p:nvPicPr>
          <p:cNvPr id="27656" name="Picture 8" descr="2012052508462431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0"/>
            <a:ext cx="2484437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5940425" y="1125538"/>
            <a:ext cx="1152525" cy="358775"/>
          </a:xfrm>
          <a:prstGeom prst="leftArrow">
            <a:avLst>
              <a:gd name="adj1" fmla="val 50000"/>
              <a:gd name="adj2" fmla="val 80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27088" y="692150"/>
            <a:ext cx="48958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I</a:t>
            </a:r>
            <a:r>
              <a:rPr lang="en-US" altLang="zh-CN" sz="4800" b="1">
                <a:latin typeface="Arial" panose="020B0604020202020204"/>
              </a:rPr>
              <a:t>’</a:t>
            </a:r>
            <a:r>
              <a:rPr lang="en-US" altLang="zh-CN" sz="4800" b="1"/>
              <a:t>m fine, thank you.</a:t>
            </a:r>
            <a:endParaRPr lang="en-US" altLang="zh-CN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64817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I</a:t>
            </a:r>
            <a:r>
              <a:rPr lang="en-US" altLang="zh-CN" sz="4800" b="1">
                <a:latin typeface="Arial" panose="020B0604020202020204"/>
              </a:rPr>
              <a:t>’</a:t>
            </a:r>
            <a:r>
              <a:rPr lang="en-US" altLang="zh-CN" sz="4800" b="1"/>
              <a:t>m fine, thank you.</a:t>
            </a:r>
            <a:endParaRPr lang="en-US" altLang="zh-CN" sz="4800" b="1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331913" y="2060575"/>
            <a:ext cx="669607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/>
              <a:t>fine</a:t>
            </a:r>
            <a:r>
              <a:rPr lang="zh-CN" altLang="en-US" sz="5400" b="1"/>
              <a:t>好的</a:t>
            </a:r>
            <a:endParaRPr lang="zh-CN" altLang="en-US" sz="5400" b="1"/>
          </a:p>
          <a:p>
            <a:pPr>
              <a:spcBef>
                <a:spcPct val="50000"/>
              </a:spcBef>
            </a:pPr>
            <a:r>
              <a:rPr lang="en-US" altLang="zh-CN" sz="5400" b="1"/>
              <a:t>thank </a:t>
            </a:r>
            <a:r>
              <a:rPr lang="zh-CN" altLang="en-US" sz="5400" b="1"/>
              <a:t>谢谢</a:t>
            </a:r>
            <a:endParaRPr lang="zh-CN" altLang="en-US" sz="5400" b="1"/>
          </a:p>
          <a:p>
            <a:pPr>
              <a:spcBef>
                <a:spcPct val="50000"/>
              </a:spcBef>
            </a:pPr>
            <a:r>
              <a:rPr lang="en-US" altLang="zh-CN" sz="5400" b="1"/>
              <a:t>you </a:t>
            </a:r>
            <a:r>
              <a:rPr lang="zh-CN" altLang="en-US" sz="5400" b="1"/>
              <a:t>你</a:t>
            </a:r>
            <a:endParaRPr lang="zh-CN" altLang="en-US" sz="5400" b="1"/>
          </a:p>
        </p:txBody>
      </p:sp>
      <p:pic>
        <p:nvPicPr>
          <p:cNvPr id="28678" name="Picture 6" descr="20120228164448-156710184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435600" y="2276475"/>
            <a:ext cx="23717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1520" y="836712"/>
            <a:ext cx="9217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latin typeface="Arial Narrow" pitchFamily="34" charset="0"/>
              </a:rPr>
              <a:t>Listen and number</a:t>
            </a:r>
            <a:r>
              <a:rPr lang="zh-CN" altLang="en-US" sz="4400" dirty="0">
                <a:latin typeface="Arial Narrow" pitchFamily="34" charset="0"/>
              </a:rPr>
              <a:t>听音给句子标号</a:t>
            </a:r>
            <a:endParaRPr lang="zh-CN" altLang="en-US" sz="4400" dirty="0">
              <a:latin typeface="Arial Narrow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4213" y="2205038"/>
            <a:ext cx="5183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Narrow" pitchFamily="34" charset="0"/>
              </a:rPr>
              <a:t>Hello, </a:t>
            </a:r>
            <a:r>
              <a:rPr lang="en-US" altLang="en-US" sz="4400" b="1" dirty="0" err="1">
                <a:latin typeface="Arial Narrow" pitchFamily="34" charset="0"/>
              </a:rPr>
              <a:t>Ⅰ</a:t>
            </a:r>
            <a:r>
              <a:rPr lang="en-US" altLang="zh-CN" sz="4400" b="1" dirty="0" err="1">
                <a:latin typeface="Arial Narrow" pitchFamily="34" charset="0"/>
              </a:rPr>
              <a:t>’m</a:t>
            </a:r>
            <a:r>
              <a:rPr lang="en-US" altLang="zh-CN" sz="4400" b="1" dirty="0">
                <a:latin typeface="Arial Narrow" pitchFamily="34" charset="0"/>
              </a:rPr>
              <a:t> Sam.(       )</a:t>
            </a:r>
            <a:endParaRPr lang="en-US" altLang="zh-CN" sz="4400" b="1" dirty="0">
              <a:latin typeface="Arial Narrow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1188" y="2997200"/>
            <a:ext cx="6048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 err="1">
                <a:latin typeface="Arial Narrow" pitchFamily="34" charset="0"/>
              </a:rPr>
              <a:t>Goodbye,Lingling</a:t>
            </a:r>
            <a:r>
              <a:rPr lang="en-US" altLang="zh-CN" sz="4400" b="1" dirty="0">
                <a:latin typeface="Arial Narrow" pitchFamily="34" charset="0"/>
              </a:rPr>
              <a:t>.(       )</a:t>
            </a:r>
            <a:endParaRPr lang="en-US" altLang="zh-CN" sz="4400" b="1" dirty="0">
              <a:latin typeface="Arial Narrow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4213" y="3789363"/>
            <a:ext cx="5183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 err="1">
                <a:latin typeface="Arial Narrow" pitchFamily="34" charset="0"/>
              </a:rPr>
              <a:t>Ⅰ</a:t>
            </a:r>
            <a:r>
              <a:rPr lang="en-US" altLang="zh-CN" sz="4400" b="1" dirty="0" err="1">
                <a:latin typeface="Arial Narrow" pitchFamily="34" charset="0"/>
              </a:rPr>
              <a:t>’m</a:t>
            </a:r>
            <a:r>
              <a:rPr lang="en-US" altLang="zh-CN" sz="4400" b="1" dirty="0">
                <a:latin typeface="Arial Narrow" pitchFamily="34" charset="0"/>
              </a:rPr>
              <a:t> </a:t>
            </a:r>
            <a:r>
              <a:rPr lang="en-US" altLang="zh-CN" sz="4400" b="1" dirty="0" err="1">
                <a:latin typeface="Arial Narrow" pitchFamily="34" charset="0"/>
              </a:rPr>
              <a:t>Daming</a:t>
            </a:r>
            <a:r>
              <a:rPr lang="en-US" altLang="zh-CN" sz="4400" b="1" dirty="0">
                <a:latin typeface="Arial Narrow" pitchFamily="34" charset="0"/>
              </a:rPr>
              <a:t>.(       )</a:t>
            </a:r>
            <a:endParaRPr lang="en-US" altLang="zh-CN" sz="4400" b="1" dirty="0">
              <a:latin typeface="Arial Narrow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11188" y="4652963"/>
            <a:ext cx="5183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 Narrow" pitchFamily="34" charset="0"/>
              </a:rPr>
              <a:t>Bye-bye Amy.(       )</a:t>
            </a:r>
            <a:endParaRPr lang="en-US" altLang="zh-CN" sz="4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2089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/>
              <a:t>小小翻译师，请为下列英语找到它的汉语意思。</a:t>
            </a:r>
            <a:endParaRPr lang="zh-CN" altLang="en-US" sz="4400" b="1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048375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Arial Narrow" pitchFamily="34" charset="0"/>
              </a:rPr>
              <a:t>1. hello</a:t>
            </a:r>
            <a:endParaRPr lang="en-US" altLang="zh-CN" sz="48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Arial Narrow" pitchFamily="34" charset="0"/>
              </a:rPr>
              <a:t>2. </a:t>
            </a:r>
            <a:r>
              <a:rPr lang="en-US" altLang="zh-CN" sz="4800" b="1" dirty="0"/>
              <a:t>Ⅰ</a:t>
            </a:r>
            <a:r>
              <a:rPr lang="en-US" altLang="zh-CN" sz="4800" b="1" dirty="0">
                <a:latin typeface="Arial Narrow" pitchFamily="34" charset="0"/>
              </a:rPr>
              <a:t> </a:t>
            </a:r>
            <a:endParaRPr lang="en-US" altLang="zh-CN" sz="48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800" b="1" dirty="0">
                <a:latin typeface="Arial Narrow" pitchFamily="34" charset="0"/>
              </a:rPr>
              <a:t>3. Goodbye</a:t>
            </a:r>
            <a:endParaRPr lang="en-US" altLang="zh-CN" sz="4800" b="1" dirty="0">
              <a:latin typeface="Arial Narrow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708400" y="2276475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 Narrow" pitchFamily="34" charset="0"/>
              </a:rPr>
              <a:t>A</a:t>
            </a:r>
            <a:r>
              <a:rPr lang="zh-CN" altLang="en-US" sz="4000" b="1" dirty="0">
                <a:latin typeface="Arial Narrow" pitchFamily="34" charset="0"/>
              </a:rPr>
              <a:t>你好 </a:t>
            </a:r>
            <a:r>
              <a:rPr lang="en-US" altLang="zh-CN" sz="4000" b="1" dirty="0">
                <a:latin typeface="Arial Narrow" pitchFamily="34" charset="0"/>
              </a:rPr>
              <a:t>B</a:t>
            </a:r>
            <a:r>
              <a:rPr lang="zh-CN" altLang="en-US" sz="4000" b="1" dirty="0">
                <a:latin typeface="Arial Narrow" pitchFamily="34" charset="0"/>
              </a:rPr>
              <a:t>姓名 </a:t>
            </a:r>
            <a:r>
              <a:rPr lang="en-US" altLang="zh-CN" sz="4000" b="1" dirty="0">
                <a:latin typeface="Arial Narrow" pitchFamily="34" charset="0"/>
              </a:rPr>
              <a:t>C</a:t>
            </a:r>
            <a:r>
              <a:rPr lang="zh-CN" altLang="en-US" sz="4000" b="1" dirty="0">
                <a:latin typeface="Arial Narrow" pitchFamily="34" charset="0"/>
              </a:rPr>
              <a:t>叫</a:t>
            </a:r>
            <a:endParaRPr lang="zh-CN" altLang="en-US" sz="4000" b="1" dirty="0">
              <a:latin typeface="Arial Narrow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92500" y="3357563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 Narrow" pitchFamily="34" charset="0"/>
              </a:rPr>
              <a:t>A</a:t>
            </a:r>
            <a:r>
              <a:rPr lang="zh-CN" altLang="en-US" sz="4000" b="1" dirty="0">
                <a:latin typeface="Arial Narrow" pitchFamily="34" charset="0"/>
              </a:rPr>
              <a:t>你 </a:t>
            </a:r>
            <a:r>
              <a:rPr lang="en-US" altLang="zh-CN" sz="4000" b="1" dirty="0">
                <a:latin typeface="Arial Narrow" pitchFamily="34" charset="0"/>
              </a:rPr>
              <a:t>B</a:t>
            </a:r>
            <a:r>
              <a:rPr lang="zh-CN" altLang="en-US" sz="4000" b="1" dirty="0">
                <a:latin typeface="Arial Narrow" pitchFamily="34" charset="0"/>
              </a:rPr>
              <a:t>她 </a:t>
            </a:r>
            <a:r>
              <a:rPr lang="en-US" altLang="zh-CN" sz="4000" b="1" dirty="0">
                <a:latin typeface="Arial Narrow" pitchFamily="34" charset="0"/>
              </a:rPr>
              <a:t>C</a:t>
            </a:r>
            <a:r>
              <a:rPr lang="zh-CN" altLang="en-US" sz="4000" b="1" dirty="0">
                <a:latin typeface="Arial Narrow" pitchFamily="34" charset="0"/>
              </a:rPr>
              <a:t>我</a:t>
            </a:r>
            <a:endParaRPr lang="zh-CN" altLang="en-US" sz="4000" b="1" dirty="0">
              <a:latin typeface="Arial Narrow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211638" y="4581525"/>
            <a:ext cx="4608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 Narrow" pitchFamily="34" charset="0"/>
              </a:rPr>
              <a:t>A</a:t>
            </a:r>
            <a:r>
              <a:rPr lang="zh-CN" altLang="en-US" sz="4000" b="1" dirty="0">
                <a:latin typeface="Arial Narrow" pitchFamily="34" charset="0"/>
              </a:rPr>
              <a:t>你好 </a:t>
            </a:r>
            <a:r>
              <a:rPr lang="en-US" altLang="zh-CN" sz="4000" b="1" dirty="0">
                <a:latin typeface="Arial Narrow" pitchFamily="34" charset="0"/>
              </a:rPr>
              <a:t>B</a:t>
            </a:r>
            <a:r>
              <a:rPr lang="zh-CN" altLang="en-US" sz="4000" b="1" dirty="0">
                <a:latin typeface="Arial Narrow" pitchFamily="34" charset="0"/>
              </a:rPr>
              <a:t>再见 </a:t>
            </a:r>
            <a:r>
              <a:rPr lang="en-US" altLang="zh-CN" sz="4000" b="1" dirty="0">
                <a:latin typeface="Arial Narrow" pitchFamily="34" charset="0"/>
              </a:rPr>
              <a:t>C</a:t>
            </a:r>
            <a:r>
              <a:rPr lang="zh-CN" altLang="en-US" sz="4000" b="1" dirty="0">
                <a:latin typeface="Arial Narrow" pitchFamily="34" charset="0"/>
              </a:rPr>
              <a:t>艾米</a:t>
            </a:r>
            <a:endParaRPr lang="zh-CN" altLang="en-US" sz="4000" b="1" dirty="0">
              <a:latin typeface="Arial Narrow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0" y="1557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3635375" y="2420938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5219700" y="3429000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5651500" y="4724400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  <p:bldP spid="35850" grpId="0" animBg="1"/>
      <p:bldP spid="358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学期要求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2089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小小翻译师，请为下列英语找到它的汉语意思。</a:t>
            </a:r>
            <a:endParaRPr lang="zh-CN" altLang="en-US" sz="4400" b="1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048375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latin typeface="Arial Narrow" pitchFamily="34" charset="0"/>
              </a:rPr>
              <a:t>1. fine</a:t>
            </a:r>
            <a:endParaRPr lang="en-US" altLang="zh-CN" sz="48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800" b="1">
                <a:latin typeface="Arial Narrow" pitchFamily="34" charset="0"/>
              </a:rPr>
              <a:t>2. </a:t>
            </a:r>
            <a:r>
              <a:rPr lang="en-US" altLang="zh-CN" sz="4800" b="1"/>
              <a:t>thank</a:t>
            </a:r>
            <a:r>
              <a:rPr lang="en-US" altLang="zh-CN" sz="4800" b="1">
                <a:latin typeface="Arial Narrow" pitchFamily="34" charset="0"/>
              </a:rPr>
              <a:t> </a:t>
            </a:r>
            <a:endParaRPr lang="en-US" altLang="zh-CN" sz="4800" b="1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800" b="1">
                <a:latin typeface="Arial Narrow" pitchFamily="34" charset="0"/>
              </a:rPr>
              <a:t>3. morning</a:t>
            </a:r>
            <a:endParaRPr lang="en-US" altLang="zh-CN" sz="4800" b="1">
              <a:latin typeface="Arial Narrow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708400" y="2276475"/>
            <a:ext cx="4392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Arial Narrow" pitchFamily="34" charset="0"/>
              </a:rPr>
              <a:t>A</a:t>
            </a:r>
            <a:r>
              <a:rPr lang="zh-CN" altLang="en-US" sz="4000" b="1">
                <a:latin typeface="Arial Narrow" pitchFamily="34" charset="0"/>
              </a:rPr>
              <a:t>好的 </a:t>
            </a:r>
            <a:r>
              <a:rPr lang="en-US" altLang="zh-CN" sz="4000" b="1">
                <a:latin typeface="Arial Narrow" pitchFamily="34" charset="0"/>
              </a:rPr>
              <a:t>B</a:t>
            </a:r>
            <a:r>
              <a:rPr lang="zh-CN" altLang="en-US" sz="4000" b="1">
                <a:latin typeface="Arial Narrow" pitchFamily="34" charset="0"/>
              </a:rPr>
              <a:t>谢谢 </a:t>
            </a:r>
            <a:r>
              <a:rPr lang="en-US" altLang="zh-CN" sz="4000" b="1">
                <a:latin typeface="Arial Narrow" pitchFamily="34" charset="0"/>
              </a:rPr>
              <a:t>C</a:t>
            </a:r>
            <a:r>
              <a:rPr lang="zh-CN" altLang="en-US" sz="4000" b="1">
                <a:latin typeface="Arial Narrow" pitchFamily="34" charset="0"/>
              </a:rPr>
              <a:t>你好</a:t>
            </a:r>
            <a:endParaRPr lang="zh-CN" altLang="en-US" sz="4000" b="1">
              <a:latin typeface="Arial Narrow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924300" y="3429000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Arial Narrow" pitchFamily="34" charset="0"/>
              </a:rPr>
              <a:t>A</a:t>
            </a:r>
            <a:r>
              <a:rPr lang="zh-CN" altLang="en-US" sz="4000" b="1">
                <a:latin typeface="Arial Narrow" pitchFamily="34" charset="0"/>
              </a:rPr>
              <a:t>谢谢 </a:t>
            </a:r>
            <a:r>
              <a:rPr lang="en-US" altLang="zh-CN" sz="4000" b="1">
                <a:latin typeface="Arial Narrow" pitchFamily="34" charset="0"/>
              </a:rPr>
              <a:t>B</a:t>
            </a:r>
            <a:r>
              <a:rPr lang="zh-CN" altLang="en-US" sz="4000" b="1">
                <a:latin typeface="Arial Narrow" pitchFamily="34" charset="0"/>
              </a:rPr>
              <a:t>你 </a:t>
            </a:r>
            <a:r>
              <a:rPr lang="en-US" altLang="zh-CN" sz="4000" b="1">
                <a:latin typeface="Arial Narrow" pitchFamily="34" charset="0"/>
              </a:rPr>
              <a:t>C</a:t>
            </a:r>
            <a:r>
              <a:rPr lang="zh-CN" altLang="en-US" sz="4000" b="1">
                <a:latin typeface="Arial Narrow" pitchFamily="34" charset="0"/>
              </a:rPr>
              <a:t>我</a:t>
            </a:r>
            <a:endParaRPr lang="zh-CN" altLang="en-US" sz="4000" b="1">
              <a:latin typeface="Arial Narrow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4581525"/>
            <a:ext cx="4608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Arial Narrow" pitchFamily="34" charset="0"/>
              </a:rPr>
              <a:t>A</a:t>
            </a:r>
            <a:r>
              <a:rPr lang="zh-CN" altLang="en-US" sz="4000" b="1">
                <a:latin typeface="Arial Narrow" pitchFamily="34" charset="0"/>
              </a:rPr>
              <a:t>上午 </a:t>
            </a:r>
            <a:r>
              <a:rPr lang="en-US" altLang="zh-CN" sz="4000" b="1">
                <a:latin typeface="Arial Narrow" pitchFamily="34" charset="0"/>
              </a:rPr>
              <a:t>B</a:t>
            </a:r>
            <a:r>
              <a:rPr lang="zh-CN" altLang="en-US" sz="4000" b="1">
                <a:latin typeface="Arial Narrow" pitchFamily="34" charset="0"/>
              </a:rPr>
              <a:t>中午 </a:t>
            </a:r>
            <a:r>
              <a:rPr lang="en-US" altLang="zh-CN" sz="4000" b="1">
                <a:latin typeface="Arial Narrow" pitchFamily="34" charset="0"/>
              </a:rPr>
              <a:t>C</a:t>
            </a:r>
            <a:r>
              <a:rPr lang="zh-CN" altLang="en-US" sz="4000" b="1">
                <a:latin typeface="Arial Narrow" pitchFamily="34" charset="0"/>
              </a:rPr>
              <a:t>下午</a:t>
            </a:r>
            <a:endParaRPr lang="zh-CN" altLang="en-US" sz="4000" b="1">
              <a:latin typeface="Arial Narrow" pitchFamily="34" charset="0"/>
            </a:endParaRP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708400" y="2420938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851275" y="3573463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4067175" y="4724400"/>
            <a:ext cx="576263" cy="504825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44" grpId="0" animBg="1"/>
      <p:bldP spid="399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30_1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5084763"/>
            <a:ext cx="237648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900113" y="3860800"/>
            <a:ext cx="4967287" cy="1368425"/>
          </a:xfrm>
          <a:prstGeom prst="wedgeRoundRectCallout">
            <a:avLst>
              <a:gd name="adj1" fmla="val -36032"/>
              <a:gd name="adj2" fmla="val 605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Hi,I am Sarah.</a:t>
            </a:r>
            <a:endParaRPr lang="en-US" altLang="zh-CN" sz="4800" b="1"/>
          </a:p>
        </p:txBody>
      </p:sp>
      <p:pic>
        <p:nvPicPr>
          <p:cNvPr id="36868" name="Picture 4" descr="30_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5300663"/>
            <a:ext cx="241141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659563" y="3789363"/>
            <a:ext cx="2016125" cy="1152525"/>
          </a:xfrm>
          <a:prstGeom prst="wedgeRoundRectCallout">
            <a:avLst>
              <a:gd name="adj1" fmla="val -23620"/>
              <a:gd name="adj2" fmla="val 888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??</a:t>
            </a:r>
            <a:endParaRPr lang="en-US" altLang="zh-CN" sz="4800" b="1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9850" y="620713"/>
            <a:ext cx="907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A Hi, Sam. B Hello, I</a:t>
            </a:r>
            <a:r>
              <a:rPr lang="en-US" altLang="zh-CN" sz="4400" b="1">
                <a:latin typeface="Arial" panose="020B0604020202020204"/>
              </a:rPr>
              <a:t>’</a:t>
            </a:r>
            <a:r>
              <a:rPr lang="en-US" altLang="zh-CN" sz="4400" b="1"/>
              <a:t>m Amy.</a:t>
            </a:r>
            <a:endParaRPr lang="en-US" altLang="zh-CN" sz="4400" b="1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3850" y="1773238"/>
            <a:ext cx="3240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C Goodbye!</a:t>
            </a:r>
            <a:endParaRPr lang="en-US" altLang="zh-CN" sz="4400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708400" y="1700213"/>
            <a:ext cx="46085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D How are you,Honghong?</a:t>
            </a:r>
            <a:endParaRPr lang="en-US" altLang="zh-CN" sz="4400" b="1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116013" y="2565400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</a:rPr>
              <a:t>B</a:t>
            </a:r>
            <a:endParaRPr lang="en-US" altLang="zh-CN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30_1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5084763"/>
            <a:ext cx="237648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900113" y="3860800"/>
            <a:ext cx="4967287" cy="1368425"/>
          </a:xfrm>
          <a:prstGeom prst="wedgeRoundRectCallout">
            <a:avLst>
              <a:gd name="adj1" fmla="val -36032"/>
              <a:gd name="adj2" fmla="val 605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Bye!</a:t>
            </a:r>
            <a:endParaRPr lang="en-US" altLang="zh-CN" sz="4800" b="1"/>
          </a:p>
        </p:txBody>
      </p:sp>
      <p:pic>
        <p:nvPicPr>
          <p:cNvPr id="37892" name="Picture 4" descr="30_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5300663"/>
            <a:ext cx="241141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659563" y="3789363"/>
            <a:ext cx="2016125" cy="1152525"/>
          </a:xfrm>
          <a:prstGeom prst="wedgeRoundRectCallout">
            <a:avLst>
              <a:gd name="adj1" fmla="val -23620"/>
              <a:gd name="adj2" fmla="val 888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??</a:t>
            </a:r>
            <a:endParaRPr lang="en-US" altLang="zh-CN" sz="4800" b="1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9850" y="620713"/>
            <a:ext cx="907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A Hi, Sam. B Hello, I</a:t>
            </a:r>
            <a:r>
              <a:rPr lang="en-US" altLang="zh-CN" sz="4400" b="1">
                <a:latin typeface="Arial" panose="020B0604020202020204"/>
              </a:rPr>
              <a:t>’</a:t>
            </a:r>
            <a:r>
              <a:rPr lang="en-US" altLang="zh-CN" sz="4400" b="1"/>
              <a:t>m Amy.</a:t>
            </a:r>
            <a:endParaRPr lang="en-US" altLang="zh-CN" sz="4400" b="1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3240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C Goodbye!</a:t>
            </a:r>
            <a:endParaRPr lang="en-US" altLang="zh-CN" sz="4400" b="1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116013" y="2565400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</a:rPr>
              <a:t>C</a:t>
            </a:r>
            <a:endParaRPr lang="en-US" altLang="zh-CN" sz="4000" b="1">
              <a:solidFill>
                <a:schemeClr val="tx2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995738" y="1484313"/>
            <a:ext cx="460851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D How are you,Honghong?</a:t>
            </a:r>
            <a:endParaRPr lang="en-US" altLang="zh-CN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900113" y="3573463"/>
            <a:ext cx="4967287" cy="1368425"/>
          </a:xfrm>
          <a:prstGeom prst="wedgeRoundRectCallout">
            <a:avLst>
              <a:gd name="adj1" fmla="val -36032"/>
              <a:gd name="adj2" fmla="val 815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Hi,I</a:t>
            </a:r>
            <a:r>
              <a:rPr lang="en-US" altLang="zh-CN" sz="4800" b="1">
                <a:latin typeface="Arial" panose="020B0604020202020204"/>
              </a:rPr>
              <a:t>’</a:t>
            </a:r>
            <a:r>
              <a:rPr lang="en-US" altLang="zh-CN" sz="4800" b="1"/>
              <a:t>m Sam.</a:t>
            </a:r>
            <a:endParaRPr lang="en-US" altLang="zh-CN" sz="4800" b="1"/>
          </a:p>
        </p:txBody>
      </p:sp>
      <p:pic>
        <p:nvPicPr>
          <p:cNvPr id="38915" name="Picture 3" descr="30_1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732588" y="5300663"/>
            <a:ext cx="241141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659563" y="3716338"/>
            <a:ext cx="2016125" cy="1225550"/>
          </a:xfrm>
          <a:prstGeom prst="wedgeRoundRectCallout">
            <a:avLst>
              <a:gd name="adj1" fmla="val -23620"/>
              <a:gd name="adj2" fmla="val 86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??</a:t>
            </a:r>
            <a:endParaRPr lang="en-US" altLang="zh-CN" sz="4800" b="1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9850" y="620713"/>
            <a:ext cx="907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A Hi, Sam. B Hello, I</a:t>
            </a:r>
            <a:r>
              <a:rPr lang="en-US" altLang="zh-CN" sz="4400" b="1">
                <a:latin typeface="Arial" panose="020B0604020202020204"/>
              </a:rPr>
              <a:t>’</a:t>
            </a:r>
            <a:r>
              <a:rPr lang="en-US" altLang="zh-CN" sz="4400" b="1"/>
              <a:t>m Amy.</a:t>
            </a:r>
            <a:endParaRPr lang="en-US" altLang="zh-CN" sz="4400" b="1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3850" y="1628775"/>
            <a:ext cx="3240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/>
              <a:t>C Goodbye!</a:t>
            </a:r>
            <a:endParaRPr lang="en-US" altLang="zh-CN" sz="4400" b="1" dirty="0"/>
          </a:p>
        </p:txBody>
      </p:sp>
      <p:pic>
        <p:nvPicPr>
          <p:cNvPr id="38919" name="Picture 7" descr="Sa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229225"/>
            <a:ext cx="26479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116013" y="2565400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</a:rPr>
              <a:t>A</a:t>
            </a:r>
            <a:endParaRPr lang="en-US" altLang="zh-CN" sz="4000" b="1">
              <a:solidFill>
                <a:schemeClr val="tx2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635375" y="1628775"/>
            <a:ext cx="46085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D How are you,Honghong?</a:t>
            </a:r>
            <a:endParaRPr lang="en-US" altLang="zh-CN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30_1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5084763"/>
            <a:ext cx="237648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755650" y="3789363"/>
            <a:ext cx="2232025" cy="1368425"/>
          </a:xfrm>
          <a:prstGeom prst="wedgeRoundRectCallout">
            <a:avLst>
              <a:gd name="adj1" fmla="val 426"/>
              <a:gd name="adj2" fmla="val 65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??</a:t>
            </a:r>
            <a:endParaRPr lang="en-US" altLang="zh-CN" sz="4800" b="1"/>
          </a:p>
        </p:txBody>
      </p:sp>
      <p:pic>
        <p:nvPicPr>
          <p:cNvPr id="41988" name="Picture 4" descr="30_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5300663"/>
            <a:ext cx="241141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995738" y="3789363"/>
            <a:ext cx="4968875" cy="1584325"/>
          </a:xfrm>
          <a:prstGeom prst="wedgeRoundRectCallout">
            <a:avLst>
              <a:gd name="adj1" fmla="val 14315"/>
              <a:gd name="adj2" fmla="val 51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800" b="1"/>
              <a:t>I</a:t>
            </a:r>
            <a:r>
              <a:rPr lang="en-US" altLang="zh-CN" sz="4800" b="1">
                <a:latin typeface="Arial" panose="020B0604020202020204"/>
              </a:rPr>
              <a:t>’</a:t>
            </a:r>
            <a:r>
              <a:rPr lang="en-US" altLang="zh-CN" sz="4800" b="1"/>
              <a:t>m fine, thank you.</a:t>
            </a:r>
            <a:endParaRPr lang="en-US" altLang="zh-CN" sz="4800" b="1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9850" y="620713"/>
            <a:ext cx="907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A Hi, Sam. B Hello, I</a:t>
            </a:r>
            <a:r>
              <a:rPr lang="en-US" altLang="zh-CN" sz="4400" b="1">
                <a:latin typeface="Arial" panose="020B0604020202020204"/>
              </a:rPr>
              <a:t>’</a:t>
            </a:r>
            <a:r>
              <a:rPr lang="en-US" altLang="zh-CN" sz="4400" b="1"/>
              <a:t>m Amy.</a:t>
            </a:r>
            <a:endParaRPr lang="en-US" altLang="zh-CN" sz="4400" b="1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23850" y="1773238"/>
            <a:ext cx="3240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C Goodbye!</a:t>
            </a:r>
            <a:endParaRPr lang="en-US" altLang="zh-CN" sz="4400" b="1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708400" y="1700213"/>
            <a:ext cx="46085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/>
              <a:t>D How are you,Honghong?</a:t>
            </a:r>
            <a:endParaRPr lang="en-US" altLang="zh-CN" sz="4400" b="1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116013" y="2565400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</a:rPr>
              <a:t>D</a:t>
            </a:r>
            <a:endParaRPr lang="en-US" altLang="zh-CN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小小交际家</a:t>
            </a:r>
            <a:endParaRPr lang="zh-CN" altLang="en-US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 b="1" dirty="0"/>
              <a:t>早上遇到同学，你可以说：</a:t>
            </a:r>
            <a:endParaRPr lang="zh-CN" altLang="en-US" sz="4800" b="1" dirty="0"/>
          </a:p>
          <a:p>
            <a:r>
              <a:rPr lang="en-US" altLang="zh-CN" sz="4800" b="1" dirty="0"/>
              <a:t>A Good morning.</a:t>
            </a:r>
            <a:endParaRPr lang="en-US" altLang="zh-CN" sz="4800" b="1" dirty="0"/>
          </a:p>
          <a:p>
            <a:r>
              <a:rPr lang="en-US" altLang="zh-CN" sz="4800" b="1" dirty="0"/>
              <a:t>B Goodbye.</a:t>
            </a:r>
            <a:endParaRPr lang="en-US" altLang="zh-CN" sz="4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小小交际家</a:t>
            </a:r>
            <a:endParaRPr lang="zh-CN" alt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 b="1" dirty="0"/>
              <a:t>询问别人身体如何说：</a:t>
            </a:r>
            <a:endParaRPr lang="zh-CN" altLang="en-US" sz="4800" b="1" dirty="0"/>
          </a:p>
          <a:p>
            <a:r>
              <a:rPr lang="en-US" altLang="zh-CN" sz="4800" b="1" dirty="0"/>
              <a:t>A How old are you?</a:t>
            </a:r>
            <a:endParaRPr lang="en-US" altLang="zh-CN" sz="4800" b="1" dirty="0"/>
          </a:p>
          <a:p>
            <a:r>
              <a:rPr lang="en-US" altLang="zh-CN" sz="4800" b="1" dirty="0"/>
              <a:t>B How are you</a:t>
            </a:r>
            <a:r>
              <a:rPr lang="en-US" altLang="zh-CN" sz="4800" b="1" dirty="0" smtClean="0"/>
              <a:t>? </a:t>
            </a:r>
            <a:endParaRPr lang="en-US" altLang="zh-CN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dirty="0"/>
              <a:t>规则</a:t>
            </a:r>
            <a:endParaRPr lang="zh-CN" altLang="en-US" sz="4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3600" dirty="0"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3600" dirty="0">
                <a:latin typeface="楷体_GB2312" pitchFamily="49" charset="-122"/>
                <a:ea typeface="楷体_GB2312" pitchFamily="49" charset="-122"/>
              </a:rPr>
              <a:t>分换一次奖励</a:t>
            </a:r>
            <a:endParaRPr lang="zh-CN" altLang="en-US" sz="36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No talking 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No sleeping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No fighting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95513" y="4797425"/>
            <a:ext cx="6697662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3600" b="1" dirty="0">
                <a:latin typeface="Arial Narrow" pitchFamily="34" charset="0"/>
              </a:rPr>
              <a:t>Eyes on me</a:t>
            </a:r>
            <a:r>
              <a:rPr lang="zh-CN" altLang="en-US" sz="3600" b="1" dirty="0">
                <a:latin typeface="Arial Narrow" pitchFamily="34" charset="0"/>
              </a:rPr>
              <a:t>看我！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3600" b="1" dirty="0">
                <a:latin typeface="Arial Narrow" pitchFamily="34" charset="0"/>
              </a:rPr>
              <a:t>One-One two three</a:t>
            </a:r>
            <a:endParaRPr lang="en-US" altLang="zh-CN" sz="36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6870700" cy="1600200"/>
          </a:xfrm>
        </p:spPr>
        <p:txBody>
          <a:bodyPr/>
          <a:lstStyle/>
          <a:p>
            <a:r>
              <a:rPr lang="zh-CN" altLang="en-US" b="1" dirty="0">
                <a:solidFill>
                  <a:schemeClr val="tx2"/>
                </a:solidFill>
              </a:rPr>
              <a:t>上课流程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Class begins!</a:t>
            </a:r>
            <a:r>
              <a:rPr lang="zh-CN" altLang="en-US" sz="3600" b="1" dirty="0">
                <a:latin typeface="Arial Narrow" pitchFamily="34" charset="0"/>
              </a:rPr>
              <a:t>开始上课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Stand up! </a:t>
            </a:r>
            <a:r>
              <a:rPr lang="zh-CN" altLang="en-US" sz="3600" b="1" dirty="0">
                <a:latin typeface="Arial Narrow" pitchFamily="34" charset="0"/>
              </a:rPr>
              <a:t>起立</a:t>
            </a:r>
            <a:r>
              <a:rPr lang="en-US" altLang="zh-CN" sz="3600" b="1" dirty="0">
                <a:latin typeface="Arial Narrow" pitchFamily="34" charset="0"/>
              </a:rPr>
              <a:t>Sit down!</a:t>
            </a:r>
            <a:r>
              <a:rPr lang="zh-CN" altLang="en-US" sz="3600" b="1" dirty="0">
                <a:latin typeface="Arial Narrow" pitchFamily="34" charset="0"/>
              </a:rPr>
              <a:t>坐下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Good morning! </a:t>
            </a:r>
            <a:r>
              <a:rPr lang="zh-CN" altLang="en-US" sz="3600" b="1" dirty="0">
                <a:latin typeface="Arial Narrow" pitchFamily="34" charset="0"/>
              </a:rPr>
              <a:t>早上好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Good afternoon!</a:t>
            </a:r>
            <a:r>
              <a:rPr lang="zh-CN" altLang="en-US" sz="3600" b="1" dirty="0">
                <a:latin typeface="Arial Narrow" pitchFamily="34" charset="0"/>
              </a:rPr>
              <a:t>下午好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Class’s over!!</a:t>
            </a:r>
            <a:r>
              <a:rPr lang="zh-CN" altLang="en-US" sz="3600" b="1" dirty="0">
                <a:latin typeface="Arial Narrow" pitchFamily="34" charset="0"/>
              </a:rPr>
              <a:t>下课</a:t>
            </a:r>
            <a:endParaRPr lang="zh-CN" altLang="en-US" sz="36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Arial Narrow" pitchFamily="34" charset="0"/>
              </a:rPr>
              <a:t>Bye</a:t>
            </a:r>
            <a:endParaRPr lang="en-US" altLang="zh-CN" sz="36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Sam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95513" y="0"/>
            <a:ext cx="5113337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87675" y="5516563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  <a:latin typeface="Arial Narrow" pitchFamily="34" charset="0"/>
              </a:rPr>
              <a:t>Hello, Sam!</a:t>
            </a:r>
            <a:endParaRPr lang="en-US" altLang="zh-CN" sz="4000" b="1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23928" y="306896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3316" name="Picture 4" descr="AMy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692275" y="0"/>
            <a:ext cx="5040313" cy="530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987675" y="5516563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  <a:latin typeface="Arial Narrow" pitchFamily="34" charset="0"/>
              </a:rPr>
              <a:t>Hello, Amy!</a:t>
            </a:r>
            <a:endParaRPr lang="en-US" altLang="zh-CN" sz="4000" b="1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webwxgetmsgim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78050" y="0"/>
            <a:ext cx="4302125" cy="48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987675" y="5084763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  <a:latin typeface="Arial Narrow" pitchFamily="34" charset="0"/>
              </a:rPr>
              <a:t>Hello, Lingling!</a:t>
            </a:r>
            <a:endParaRPr lang="en-US" altLang="zh-CN" sz="4000" b="1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dAMIN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411413" y="0"/>
            <a:ext cx="3889375" cy="544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00338" y="5589588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tx2"/>
                </a:solidFill>
                <a:latin typeface="Arial Narrow" pitchFamily="34" charset="0"/>
              </a:rPr>
              <a:t>Hello, Daming!</a:t>
            </a:r>
            <a:endParaRPr lang="en-US" altLang="zh-CN" sz="4000" b="1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Warming up</a:t>
            </a:r>
            <a:r>
              <a:rPr lang="zh-CN" altLang="en-US" dirty="0"/>
              <a:t>热身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000" b="1" dirty="0">
                <a:latin typeface="Arial Narrow" pitchFamily="34" charset="0"/>
              </a:rPr>
              <a:t>Hello, </a:t>
            </a:r>
            <a:r>
              <a:rPr lang="en-US" altLang="zh-CN" sz="4000" b="1" dirty="0">
                <a:solidFill>
                  <a:schemeClr val="tx2"/>
                </a:solidFill>
                <a:latin typeface="Arial Narrow" pitchFamily="34" charset="0"/>
              </a:rPr>
              <a:t>Sam</a:t>
            </a:r>
            <a:r>
              <a:rPr lang="en-US" altLang="zh-CN" sz="4000" b="1" dirty="0">
                <a:latin typeface="Arial Narrow" pitchFamily="34" charset="0"/>
              </a:rPr>
              <a:t>! Hi, </a:t>
            </a:r>
            <a:r>
              <a:rPr lang="en-US" altLang="zh-CN" sz="4000" b="1" dirty="0" err="1">
                <a:latin typeface="Arial Narrow" pitchFamily="34" charset="0"/>
              </a:rPr>
              <a:t>hi,hi</a:t>
            </a:r>
            <a:r>
              <a:rPr lang="zh-CN" altLang="en-US" sz="4000" b="1" dirty="0">
                <a:latin typeface="Arial Narrow" pitchFamily="34" charset="0"/>
              </a:rPr>
              <a:t>！ </a:t>
            </a:r>
            <a:endParaRPr lang="zh-CN" altLang="en-US" sz="4000" b="1" dirty="0">
              <a:latin typeface="Arial Narrow" pitchFamily="34" charset="0"/>
            </a:endParaRPr>
          </a:p>
          <a:p>
            <a:r>
              <a:rPr lang="en-US" altLang="zh-CN" sz="4000" b="1" dirty="0">
                <a:latin typeface="Arial Narrow" pitchFamily="34" charset="0"/>
              </a:rPr>
              <a:t>Hello, </a:t>
            </a:r>
            <a:r>
              <a:rPr lang="en-US" altLang="zh-CN" sz="4000" b="1" dirty="0">
                <a:solidFill>
                  <a:schemeClr val="tx2"/>
                </a:solidFill>
                <a:latin typeface="Arial Narrow" pitchFamily="34" charset="0"/>
              </a:rPr>
              <a:t>Amy</a:t>
            </a:r>
            <a:r>
              <a:rPr lang="en-US" altLang="zh-CN" sz="4000" b="1" dirty="0">
                <a:latin typeface="Arial Narrow" pitchFamily="34" charset="0"/>
              </a:rPr>
              <a:t>! Hi, </a:t>
            </a:r>
            <a:r>
              <a:rPr lang="en-US" altLang="zh-CN" sz="4000" b="1" dirty="0" err="1">
                <a:latin typeface="Arial Narrow" pitchFamily="34" charset="0"/>
              </a:rPr>
              <a:t>hi,hi</a:t>
            </a:r>
            <a:r>
              <a:rPr lang="en-US" altLang="zh-CN" sz="4000" b="1" dirty="0">
                <a:latin typeface="Arial Narrow" pitchFamily="34" charset="0"/>
              </a:rPr>
              <a:t> </a:t>
            </a:r>
            <a:r>
              <a:rPr lang="zh-CN" altLang="en-US" sz="4000" b="1" dirty="0">
                <a:latin typeface="Arial Narrow" pitchFamily="34" charset="0"/>
              </a:rPr>
              <a:t>！</a:t>
            </a:r>
            <a:endParaRPr lang="zh-CN" altLang="en-US" sz="4000" b="1" dirty="0">
              <a:latin typeface="Arial Narrow" pitchFamily="34" charset="0"/>
            </a:endParaRPr>
          </a:p>
          <a:p>
            <a:r>
              <a:rPr lang="en-US" altLang="zh-CN" sz="4000" b="1" dirty="0">
                <a:latin typeface="Arial Narrow" pitchFamily="34" charset="0"/>
              </a:rPr>
              <a:t>Hello, </a:t>
            </a:r>
            <a:r>
              <a:rPr lang="en-US" altLang="zh-CN" sz="4000" b="1" dirty="0" err="1">
                <a:solidFill>
                  <a:schemeClr val="tx2"/>
                </a:solidFill>
                <a:latin typeface="Arial Narrow" pitchFamily="34" charset="0"/>
              </a:rPr>
              <a:t>Lingling</a:t>
            </a:r>
            <a:r>
              <a:rPr lang="en-US" altLang="zh-CN" sz="4000" b="1" dirty="0">
                <a:latin typeface="Arial Narrow" pitchFamily="34" charset="0"/>
              </a:rPr>
              <a:t>! Hi, </a:t>
            </a:r>
            <a:r>
              <a:rPr lang="en-US" altLang="zh-CN" sz="4000" b="1" dirty="0" err="1">
                <a:latin typeface="Arial Narrow" pitchFamily="34" charset="0"/>
              </a:rPr>
              <a:t>hi,hi</a:t>
            </a:r>
            <a:r>
              <a:rPr lang="en-US" altLang="zh-CN" sz="4000" b="1" dirty="0">
                <a:latin typeface="Arial Narrow" pitchFamily="34" charset="0"/>
              </a:rPr>
              <a:t> </a:t>
            </a:r>
            <a:r>
              <a:rPr lang="zh-CN" altLang="en-US" sz="4000" b="1" dirty="0">
                <a:latin typeface="Arial Narrow" pitchFamily="34" charset="0"/>
              </a:rPr>
              <a:t>！</a:t>
            </a:r>
            <a:endParaRPr lang="zh-CN" altLang="en-US" sz="4000" b="1" dirty="0">
              <a:latin typeface="Arial Narrow" pitchFamily="34" charset="0"/>
            </a:endParaRPr>
          </a:p>
          <a:p>
            <a:r>
              <a:rPr lang="en-US" altLang="zh-CN" sz="4000" b="1" dirty="0">
                <a:latin typeface="Arial Narrow" pitchFamily="34" charset="0"/>
              </a:rPr>
              <a:t>Hello, </a:t>
            </a:r>
            <a:r>
              <a:rPr lang="en-US" altLang="zh-CN" sz="4000" b="1" dirty="0" err="1">
                <a:solidFill>
                  <a:schemeClr val="tx2"/>
                </a:solidFill>
                <a:latin typeface="Arial Narrow" pitchFamily="34" charset="0"/>
              </a:rPr>
              <a:t>Daming</a:t>
            </a:r>
            <a:r>
              <a:rPr lang="en-US" altLang="zh-CN" sz="4000" b="1" dirty="0">
                <a:latin typeface="Arial Narrow" pitchFamily="34" charset="0"/>
              </a:rPr>
              <a:t>! Hi, </a:t>
            </a:r>
            <a:r>
              <a:rPr lang="en-US" altLang="zh-CN" sz="4000" b="1" dirty="0" err="1">
                <a:latin typeface="Arial Narrow" pitchFamily="34" charset="0"/>
              </a:rPr>
              <a:t>hi,hi</a:t>
            </a:r>
            <a:r>
              <a:rPr lang="en-US" altLang="zh-CN" sz="4000" b="1" dirty="0">
                <a:latin typeface="Arial Narrow" pitchFamily="34" charset="0"/>
              </a:rPr>
              <a:t> </a:t>
            </a:r>
            <a:r>
              <a:rPr lang="zh-CN" altLang="en-US" sz="4000" b="1" dirty="0">
                <a:latin typeface="Arial Narrow" pitchFamily="34" charset="0"/>
              </a:rPr>
              <a:t>！</a:t>
            </a:r>
            <a:endParaRPr lang="zh-CN" altLang="en-US" sz="4000" b="1" dirty="0">
              <a:latin typeface="Arial Narrow" pitchFamily="34" charset="0"/>
            </a:endParaRPr>
          </a:p>
          <a:p>
            <a:r>
              <a:rPr lang="en-US" altLang="zh-CN" sz="4000" b="1" dirty="0">
                <a:latin typeface="Arial Narrow" pitchFamily="34" charset="0"/>
              </a:rPr>
              <a:t>Hello! </a:t>
            </a:r>
            <a:r>
              <a:rPr lang="en-US" altLang="zh-CN" sz="4000" b="1" dirty="0" err="1">
                <a:latin typeface="Arial Narrow" pitchFamily="34" charset="0"/>
              </a:rPr>
              <a:t>Hello!Hi</a:t>
            </a:r>
            <a:r>
              <a:rPr lang="en-US" altLang="zh-CN" sz="4000" b="1" dirty="0">
                <a:latin typeface="Arial Narrow" pitchFamily="34" charset="0"/>
              </a:rPr>
              <a:t>!</a:t>
            </a:r>
            <a:endParaRPr lang="en-US" altLang="zh-CN" sz="4000" b="1" dirty="0">
              <a:latin typeface="Arial Narrow" pitchFamily="34" charset="0"/>
            </a:endParaRPr>
          </a:p>
          <a:p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2216</Words>
  <Application>WPS 演示</Application>
  <PresentationFormat>全屏显示(4:3)</PresentationFormat>
  <Paragraphs>199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宋体</vt:lpstr>
      <vt:lpstr>Wingdings</vt:lpstr>
      <vt:lpstr>Comic Sans MS</vt:lpstr>
      <vt:lpstr>Calibri</vt:lpstr>
      <vt:lpstr>Arial</vt:lpstr>
      <vt:lpstr>微软雅黑</vt:lpstr>
      <vt:lpstr>楷体_GB2312</vt:lpstr>
      <vt:lpstr>新宋体</vt:lpstr>
      <vt:lpstr>Arial Narrow</vt:lpstr>
      <vt:lpstr>Arial Unicode MS</vt:lpstr>
      <vt:lpstr>第一PPT模板网-WWW.1PPT.COM</vt:lpstr>
      <vt:lpstr>I’m Sam</vt:lpstr>
      <vt:lpstr>学期要求</vt:lpstr>
      <vt:lpstr>规则</vt:lpstr>
      <vt:lpstr>上课流程</vt:lpstr>
      <vt:lpstr>PowerPoint 演示文稿</vt:lpstr>
      <vt:lpstr>PowerPoint 演示文稿</vt:lpstr>
      <vt:lpstr>PowerPoint 演示文稿</vt:lpstr>
      <vt:lpstr>PowerPoint 演示文稿</vt:lpstr>
      <vt:lpstr>Warming up热身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如果你想询问你的朋友健康不健康，你就可以问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小小交际家</vt:lpstr>
      <vt:lpstr>小小交际家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description>第一PPT模板网-WWW.1PPT.COM
</dc:description>
  <dc:subject>第一PPT模板网-WWW.1PPT.COM</dc:subject>
  <cp:category>第一PPT模板网-WWW.1PPT.COM</cp:category>
  <cp:lastModifiedBy>清菡</cp:lastModifiedBy>
  <cp:revision>22</cp:revision>
  <dcterms:created xsi:type="dcterms:W3CDTF">2015-09-01T00:53:00Z</dcterms:created>
  <dcterms:modified xsi:type="dcterms:W3CDTF">2019-09-23T02:52:18Z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2052-11.1.0.9058</vt:lpwstr>
  </property>
</Properties>
</file>